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1094" r:id="rId4"/>
    <p:sldId id="1176" r:id="rId5"/>
    <p:sldId id="1123" r:id="rId6"/>
    <p:sldId id="1177" r:id="rId7"/>
    <p:sldId id="1178" r:id="rId8"/>
    <p:sldId id="1179" r:id="rId9"/>
    <p:sldId id="1174"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76"/>
            <p14:sldId id="1123"/>
            <p14:sldId id="1177"/>
            <p14:sldId id="1178"/>
            <p14:sldId id="1179"/>
            <p14:sldId id="1174"/>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6447" autoAdjust="0"/>
  </p:normalViewPr>
  <p:slideViewPr>
    <p:cSldViewPr snapToGrid="0">
      <p:cViewPr varScale="1">
        <p:scale>
          <a:sx n="114" d="100"/>
          <a:sy n="114" d="100"/>
        </p:scale>
        <p:origin x="1560"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Adaptive Euler-Heun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Adaptive Euler-Heun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Adaptive Euler-Heun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Adaptive Euler-Heun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Adaptive Euler-Heun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Adaptive Euler-Heun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Adaptive Euler-Heun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Adaptive Euler-Heun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Adaptive Euler-Heun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Adaptive Euler-Heun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Adaptive Euler-Heun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11"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8.bin"/><Relationship Id="rId3" Type="http://schemas.openxmlformats.org/officeDocument/2006/relationships/audio" Target="../media/media4.m4a"/><Relationship Id="rId7" Type="http://schemas.openxmlformats.org/officeDocument/2006/relationships/oleObject" Target="../embeddings/oleObject5.bin"/><Relationship Id="rId12" Type="http://schemas.openxmlformats.org/officeDocument/2006/relationships/image" Target="../media/image15.w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2.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image" Target="../media/image8.png"/><Relationship Id="rId10" Type="http://schemas.openxmlformats.org/officeDocument/2006/relationships/image" Target="../media/image14.wmf"/><Relationship Id="rId4" Type="http://schemas.openxmlformats.org/officeDocument/2006/relationships/slideLayout" Target="../slideLayouts/slideLayout2.xml"/><Relationship Id="rId9" Type="http://schemas.openxmlformats.org/officeDocument/2006/relationships/oleObject" Target="../embeddings/oleObject6.bin"/><Relationship Id="rId14" Type="http://schemas.openxmlformats.org/officeDocument/2006/relationships/image" Target="../media/image16.wmf"/></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18.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oleObject" Target="../embeddings/oleObject9.bin"/><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image" Target="../media/image20.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9.wmf"/><Relationship Id="rId5" Type="http://schemas.openxmlformats.org/officeDocument/2006/relationships/oleObject" Target="../embeddings/oleObject10.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adaptive Euler-</a:t>
            </a:r>
            <a:r>
              <a:rPr lang="en-US" dirty="0" err="1"/>
              <a:t>Heun</a:t>
            </a:r>
            <a:r>
              <a:rPr lang="en-US" dirty="0"/>
              <a:t>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00BAF7AB-4923-4808-B771-5361E5A81D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529"/>
    </mc:Choice>
    <mc:Fallback xmlns="">
      <p:transition spd="slow" advTm="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https://en.wikipedia.org/wiki/Euler_method</a:t>
            </a:r>
          </a:p>
          <a:p>
            <a:pPr marL="0" indent="0">
              <a:buNone/>
            </a:pPr>
            <a:r>
              <a:rPr lang="en-US" dirty="0"/>
              <a:t>[</a:t>
            </a:r>
            <a:r>
              <a:rPr lang="en-US"/>
              <a:t>2]	https://en.wikipedia.org/wiki/Heun%27s_method</a:t>
            </a:r>
            <a:endParaRPr lang="en-US" dirty="0"/>
          </a:p>
          <a:p>
            <a:pPr marL="0" indent="0">
              <a:buNone/>
            </a:pPr>
            <a:r>
              <a:rPr lang="en-US" dirty="0"/>
              <a:t>[3]	https://en.wikipedia.org/wiki/Adaptive_algorithm</a:t>
            </a:r>
          </a:p>
          <a:p>
            <a:pPr marL="0" indent="0">
              <a:buNone/>
            </a:pPr>
            <a:r>
              <a:rPr lang="en-US" dirty="0"/>
              <a:t>[4]	https://en.wikipedia.org/wiki/Adaptive_step_size</a:t>
            </a:r>
          </a:p>
        </p:txBody>
      </p:sp>
      <p:sp>
        <p:nvSpPr>
          <p:cNvPr id="4" name="Footer Placeholder 3"/>
          <p:cNvSpPr>
            <a:spLocks noGrp="1"/>
          </p:cNvSpPr>
          <p:nvPr>
            <p:ph type="ftr" sz="quarter" idx="11"/>
          </p:nvPr>
        </p:nvSpPr>
        <p:spPr/>
        <p:txBody>
          <a:bodyPr/>
          <a:lstStyle/>
          <a:p>
            <a:r>
              <a:rPr lang="en-US"/>
              <a:t>Adaptive Euler-Heun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Adaptive Euler-Heun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Adaptive Euler-Heun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Adaptive Euler-Heun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Derive the adaptive Euler-</a:t>
            </a:r>
            <a:r>
              <a:rPr lang="en-US" dirty="0" err="1"/>
              <a:t>Heun</a:t>
            </a:r>
            <a:r>
              <a:rPr lang="en-US" dirty="0"/>
              <a:t> technique</a:t>
            </a:r>
          </a:p>
          <a:p>
            <a:pPr lvl="1"/>
            <a:r>
              <a:rPr lang="en-US" dirty="0"/>
              <a:t>Look at the implementation</a:t>
            </a:r>
          </a:p>
          <a:p>
            <a:pPr lvl="1"/>
            <a:r>
              <a:rPr lang="en-US" dirty="0"/>
              <a:t>See two examples</a:t>
            </a:r>
          </a:p>
        </p:txBody>
      </p:sp>
      <p:sp>
        <p:nvSpPr>
          <p:cNvPr id="4" name="Footer Placeholder 3"/>
          <p:cNvSpPr>
            <a:spLocks noGrp="1"/>
          </p:cNvSpPr>
          <p:nvPr>
            <p:ph type="ftr" sz="quarter" idx="11"/>
          </p:nvPr>
        </p:nvSpPr>
        <p:spPr/>
        <p:txBody>
          <a:bodyPr/>
          <a:lstStyle/>
          <a:p>
            <a:r>
              <a:rPr lang="en-US"/>
              <a:t>Adaptive Euler-Heun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3CF957B1-E130-47C7-B6B3-98CA5A93EE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6657"/>
    </mc:Choice>
    <mc:Fallback xmlns="">
      <p:transition spd="slow" advTm="1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Euler-</a:t>
            </a:r>
            <a:r>
              <a:rPr lang="en-US" dirty="0" err="1"/>
              <a:t>Heun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we will approximate</a:t>
            </a:r>
          </a:p>
          <a:p>
            <a:endParaRPr lang="en-US" dirty="0"/>
          </a:p>
          <a:p>
            <a:endParaRPr lang="en-US" dirty="0"/>
          </a:p>
          <a:p>
            <a:endParaRPr lang="en-US" dirty="0"/>
          </a:p>
          <a:p>
            <a:r>
              <a:rPr lang="en-US" dirty="0"/>
              <a:t>Our two approximations are:</a:t>
            </a:r>
          </a:p>
          <a:p>
            <a:pPr marL="457200" lvl="1" indent="0">
              <a:buNone/>
            </a:pPr>
            <a:endParaRPr lang="en-US" sz="2400" dirty="0"/>
          </a:p>
          <a:p>
            <a:pPr marL="457200" lvl="1" indent="0">
              <a:buNone/>
            </a:pPr>
            <a:endParaRPr lang="en-US" sz="2400" dirty="0"/>
          </a:p>
          <a:p>
            <a:pPr marL="457200" lvl="1" indent="0">
              <a:buNone/>
            </a:pPr>
            <a:endParaRPr lang="en-US" sz="2400" dirty="0"/>
          </a:p>
          <a:p>
            <a:pPr lvl="0"/>
            <a:r>
              <a:rPr lang="en-US" dirty="0">
                <a:solidFill>
                  <a:prstClr val="white"/>
                </a:solidFill>
              </a:rPr>
              <a:t>Our approximation of the error of Euler’s method is:</a:t>
            </a:r>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Euler-Heun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4257371394"/>
              </p:ext>
            </p:extLst>
          </p:nvPr>
        </p:nvGraphicFramePr>
        <p:xfrm>
          <a:off x="3268663" y="2120900"/>
          <a:ext cx="2609850" cy="898525"/>
        </p:xfrm>
        <a:graphic>
          <a:graphicData uri="http://schemas.openxmlformats.org/presentationml/2006/ole">
            <mc:AlternateContent xmlns:mc="http://schemas.openxmlformats.org/markup-compatibility/2006">
              <mc:Choice xmlns:v="urn:schemas-microsoft-com:vml" Requires="v">
                <p:oleObj name="Equation" r:id="rId5" imgW="1473120" imgH="507960" progId="Equation.DSMT4">
                  <p:embed/>
                </p:oleObj>
              </mc:Choice>
              <mc:Fallback>
                <p:oleObj name="Equation" r:id="rId5" imgW="1473120" imgH="50796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3268663" y="2120900"/>
                        <a:ext cx="2609850" cy="8985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DCB1B0F-BE32-4FDB-9AD0-217767C2F8C0}"/>
              </a:ext>
            </a:extLst>
          </p:cNvPr>
          <p:cNvGraphicFramePr>
            <a:graphicFrameLocks noChangeAspect="1"/>
          </p:cNvGraphicFramePr>
          <p:nvPr>
            <p:extLst>
              <p:ext uri="{D42A27DB-BD31-4B8C-83A1-F6EECF244321}">
                <p14:modId xmlns:p14="http://schemas.microsoft.com/office/powerpoint/2010/main" val="1824069565"/>
              </p:ext>
            </p:extLst>
          </p:nvPr>
        </p:nvGraphicFramePr>
        <p:xfrm>
          <a:off x="3582988" y="3727450"/>
          <a:ext cx="1979612" cy="1122363"/>
        </p:xfrm>
        <a:graphic>
          <a:graphicData uri="http://schemas.openxmlformats.org/presentationml/2006/ole">
            <mc:AlternateContent xmlns:mc="http://schemas.openxmlformats.org/markup-compatibility/2006">
              <mc:Choice xmlns:v="urn:schemas-microsoft-com:vml" Requires="v">
                <p:oleObj name="Equation" r:id="rId7" imgW="1117440" imgH="634680" progId="Equation.DSMT4">
                  <p:embed/>
                </p:oleObj>
              </mc:Choice>
              <mc:Fallback>
                <p:oleObj name="Equation" r:id="rId7" imgW="1117440" imgH="6346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3582988" y="3727450"/>
                        <a:ext cx="1979612" cy="11223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22391E5-1742-4DD5-A848-B303082050DC}"/>
              </a:ext>
            </a:extLst>
          </p:cNvPr>
          <p:cNvGraphicFramePr>
            <a:graphicFrameLocks noChangeAspect="1"/>
          </p:cNvGraphicFramePr>
          <p:nvPr>
            <p:extLst>
              <p:ext uri="{D42A27DB-BD31-4B8C-83A1-F6EECF244321}">
                <p14:modId xmlns:p14="http://schemas.microsoft.com/office/powerpoint/2010/main" val="1346202530"/>
              </p:ext>
            </p:extLst>
          </p:nvPr>
        </p:nvGraphicFramePr>
        <p:xfrm>
          <a:off x="4144169" y="5395971"/>
          <a:ext cx="855662" cy="449262"/>
        </p:xfrm>
        <a:graphic>
          <a:graphicData uri="http://schemas.openxmlformats.org/presentationml/2006/ole">
            <mc:AlternateContent xmlns:mc="http://schemas.openxmlformats.org/markup-compatibility/2006">
              <mc:Choice xmlns:v="urn:schemas-microsoft-com:vml" Requires="v">
                <p:oleObj name="Equation" r:id="rId9" imgW="482400" imgH="253800" progId="Equation.DSMT4">
                  <p:embed/>
                </p:oleObj>
              </mc:Choice>
              <mc:Fallback>
                <p:oleObj name="Equation" r:id="rId9" imgW="482400" imgH="253800" progId="Equation.DSMT4">
                  <p:embed/>
                  <p:pic>
                    <p:nvPicPr>
                      <p:cNvPr id="11" name="Object 10">
                        <a:extLst>
                          <a:ext uri="{FF2B5EF4-FFF2-40B4-BE49-F238E27FC236}">
                            <a16:creationId xmlns:a16="http://schemas.microsoft.com/office/drawing/2014/main" id="{ADCB1B0F-BE32-4FDB-9AD0-217767C2F8C0}"/>
                          </a:ext>
                        </a:extLst>
                      </p:cNvPr>
                      <p:cNvPicPr/>
                      <p:nvPr/>
                    </p:nvPicPr>
                    <p:blipFill>
                      <a:blip r:embed="rId10"/>
                      <a:stretch>
                        <a:fillRect/>
                      </a:stretch>
                    </p:blipFill>
                    <p:spPr>
                      <a:xfrm>
                        <a:off x="4144169" y="5395971"/>
                        <a:ext cx="855662" cy="4492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6850364-DBBC-4B70-858E-7E031EDCD51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80368"/>
    </mc:Choice>
    <mc:Fallback xmlns="">
      <p:transition spd="slow" advTm="80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Euler-</a:t>
            </a:r>
            <a:r>
              <a:rPr lang="en-US" dirty="0" err="1"/>
              <a:t>Heun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From our analysis, Euler’s method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p>
          <a:p>
            <a:pPr marL="0" indent="0">
              <a:buNone/>
            </a:pPr>
            <a:endParaRPr lang="en-US" dirty="0"/>
          </a:p>
          <a:p>
            <a:pPr lvl="1"/>
            <a:r>
              <a:rPr lang="en-US" dirty="0"/>
              <a:t>Solving this for </a:t>
            </a:r>
            <a:r>
              <a:rPr lang="en-US" i="1" dirty="0">
                <a:latin typeface="Times New Roman" panose="02020603050405020304" pitchFamily="18" charset="0"/>
              </a:rPr>
              <a:t>C</a:t>
            </a:r>
            <a:r>
              <a:rPr lang="en-US" dirty="0"/>
              <a:t> yields:</a:t>
            </a:r>
          </a:p>
          <a:p>
            <a:endParaRPr lang="en-US" dirty="0"/>
          </a:p>
          <a:p>
            <a:endParaRPr lang="en-US" dirty="0"/>
          </a:p>
          <a:p>
            <a:r>
              <a:rPr lang="en-US" dirty="0"/>
              <a:t>We want to choose the ideal </a:t>
            </a:r>
            <a:r>
              <a:rPr lang="en-US" i="1" dirty="0">
                <a:latin typeface="Times New Roman" panose="02020603050405020304" pitchFamily="18" charset="0"/>
              </a:rPr>
              <a:t>ah</a:t>
            </a:r>
            <a:r>
              <a:rPr lang="en-US" dirty="0"/>
              <a:t> so that the error is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a:t>
            </a:r>
            <a:r>
              <a:rPr lang="en-US" i="1" dirty="0">
                <a:latin typeface="Times New Roman" panose="02020603050405020304" pitchFamily="18" charset="0"/>
              </a:rPr>
              <a:t>ah</a:t>
            </a:r>
            <a:r>
              <a:rPr lang="en-US" dirty="0">
                <a:latin typeface="Times New Roman" panose="02020603050405020304" pitchFamily="18" charset="0"/>
              </a:rPr>
              <a:t>)</a:t>
            </a:r>
            <a:endParaRPr lang="en-US" sz="2400" dirty="0"/>
          </a:p>
          <a:p>
            <a:pPr marL="457200" lvl="1" indent="0">
              <a:buNone/>
            </a:pPr>
            <a:endParaRPr lang="en-US" sz="2400" dirty="0"/>
          </a:p>
          <a:p>
            <a:pPr lvl="1"/>
            <a:r>
              <a:rPr lang="en-US" dirty="0">
                <a:solidFill>
                  <a:prstClr val="white"/>
                </a:solidFill>
              </a:rPr>
              <a:t>Solving this for </a:t>
            </a:r>
            <a:r>
              <a:rPr lang="en-US" i="1" dirty="0">
                <a:solidFill>
                  <a:prstClr val="white"/>
                </a:solidFill>
              </a:rPr>
              <a:t>a</a:t>
            </a:r>
            <a:r>
              <a:rPr lang="en-US" dirty="0">
                <a:solidFill>
                  <a:prstClr val="white"/>
                </a:solidFill>
              </a:rPr>
              <a:t> yields</a:t>
            </a:r>
          </a:p>
          <a:p>
            <a:pPr lvl="1"/>
            <a:endParaRPr lang="en-US" dirty="0">
              <a:solidFill>
                <a:prstClr val="white"/>
              </a:solidFill>
            </a:endParaRPr>
          </a:p>
          <a:p>
            <a:pPr lvl="1"/>
            <a:endParaRPr lang="en-US" dirty="0">
              <a:solidFill>
                <a:prstClr val="white"/>
              </a:solidFill>
            </a:endParaRPr>
          </a:p>
          <a:p>
            <a:pPr lvl="1"/>
            <a:r>
              <a:rPr lang="en-US" dirty="0">
                <a:solidFill>
                  <a:prstClr val="white"/>
                </a:solidFill>
              </a:rPr>
              <a:t>Substituting in the approximation of </a:t>
            </a:r>
            <a:r>
              <a:rPr lang="en-US" i="1" dirty="0">
                <a:solidFill>
                  <a:prstClr val="white"/>
                </a:solidFill>
              </a:rPr>
              <a:t>C</a:t>
            </a:r>
            <a:r>
              <a:rPr lang="en-US" dirty="0">
                <a:solidFill>
                  <a:prstClr val="white"/>
                </a:solidFill>
              </a:rPr>
              <a:t> from above:</a:t>
            </a:r>
          </a:p>
          <a:p>
            <a:pPr lvl="1"/>
            <a:endParaRPr lang="en-US" dirty="0">
              <a:solidFill>
                <a:prstClr val="white"/>
              </a:solidFill>
            </a:endParaRPr>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Euler-Heun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2" name="Object 11">
            <a:extLst>
              <a:ext uri="{FF2B5EF4-FFF2-40B4-BE49-F238E27FC236}">
                <a16:creationId xmlns:a16="http://schemas.microsoft.com/office/drawing/2014/main" id="{722391E5-1742-4DD5-A848-B303082050DC}"/>
              </a:ext>
            </a:extLst>
          </p:cNvPr>
          <p:cNvGraphicFramePr>
            <a:graphicFrameLocks noChangeAspect="1"/>
          </p:cNvGraphicFramePr>
          <p:nvPr>
            <p:extLst>
              <p:ext uri="{D42A27DB-BD31-4B8C-83A1-F6EECF244321}">
                <p14:modId xmlns:p14="http://schemas.microsoft.com/office/powerpoint/2010/main" val="1376564370"/>
              </p:ext>
            </p:extLst>
          </p:nvPr>
        </p:nvGraphicFramePr>
        <p:xfrm>
          <a:off x="3806031" y="1982817"/>
          <a:ext cx="1531938" cy="449262"/>
        </p:xfrm>
        <a:graphic>
          <a:graphicData uri="http://schemas.openxmlformats.org/presentationml/2006/ole">
            <mc:AlternateContent xmlns:mc="http://schemas.openxmlformats.org/markup-compatibility/2006">
              <mc:Choice xmlns:v="urn:schemas-microsoft-com:vml" Requires="v">
                <p:oleObj name="Equation" r:id="rId5" imgW="863280" imgH="253800" progId="Equation.DSMT4">
                  <p:embed/>
                </p:oleObj>
              </mc:Choice>
              <mc:Fallback>
                <p:oleObj name="Equation" r:id="rId5" imgW="863280" imgH="253800" progId="Equation.DSMT4">
                  <p:embed/>
                  <p:pic>
                    <p:nvPicPr>
                      <p:cNvPr id="12" name="Object 11">
                        <a:extLst>
                          <a:ext uri="{FF2B5EF4-FFF2-40B4-BE49-F238E27FC236}">
                            <a16:creationId xmlns:a16="http://schemas.microsoft.com/office/drawing/2014/main" id="{722391E5-1742-4DD5-A848-B303082050DC}"/>
                          </a:ext>
                        </a:extLst>
                      </p:cNvPr>
                      <p:cNvPicPr/>
                      <p:nvPr/>
                    </p:nvPicPr>
                    <p:blipFill>
                      <a:blip r:embed="rId6"/>
                      <a:stretch>
                        <a:fillRect/>
                      </a:stretch>
                    </p:blipFill>
                    <p:spPr>
                      <a:xfrm>
                        <a:off x="3806031" y="1982817"/>
                        <a:ext cx="1531938" cy="4492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99252D7-D4D5-4471-8E52-F17757BB4374}"/>
              </a:ext>
            </a:extLst>
          </p:cNvPr>
          <p:cNvGraphicFramePr>
            <a:graphicFrameLocks noChangeAspect="1"/>
          </p:cNvGraphicFramePr>
          <p:nvPr>
            <p:extLst>
              <p:ext uri="{D42A27DB-BD31-4B8C-83A1-F6EECF244321}">
                <p14:modId xmlns:p14="http://schemas.microsoft.com/office/powerpoint/2010/main" val="317296905"/>
              </p:ext>
            </p:extLst>
          </p:nvPr>
        </p:nvGraphicFramePr>
        <p:xfrm>
          <a:off x="3209924" y="3960814"/>
          <a:ext cx="2049462" cy="493712"/>
        </p:xfrm>
        <a:graphic>
          <a:graphicData uri="http://schemas.openxmlformats.org/presentationml/2006/ole">
            <mc:AlternateContent xmlns:mc="http://schemas.openxmlformats.org/markup-compatibility/2006">
              <mc:Choice xmlns:v="urn:schemas-microsoft-com:vml" Requires="v">
                <p:oleObj name="Equation" r:id="rId7" imgW="1155600" imgH="279360" progId="Equation.DSMT4">
                  <p:embed/>
                </p:oleObj>
              </mc:Choice>
              <mc:Fallback>
                <p:oleObj name="Equation" r:id="rId7" imgW="1155600" imgH="279360" progId="Equation.DSMT4">
                  <p:embed/>
                  <p:pic>
                    <p:nvPicPr>
                      <p:cNvPr id="12" name="Object 11">
                        <a:extLst>
                          <a:ext uri="{FF2B5EF4-FFF2-40B4-BE49-F238E27FC236}">
                            <a16:creationId xmlns:a16="http://schemas.microsoft.com/office/drawing/2014/main" id="{722391E5-1742-4DD5-A848-B303082050DC}"/>
                          </a:ext>
                        </a:extLst>
                      </p:cNvPr>
                      <p:cNvPicPr/>
                      <p:nvPr/>
                    </p:nvPicPr>
                    <p:blipFill>
                      <a:blip r:embed="rId8"/>
                      <a:stretch>
                        <a:fillRect/>
                      </a:stretch>
                    </p:blipFill>
                    <p:spPr>
                      <a:xfrm>
                        <a:off x="3209924" y="3960814"/>
                        <a:ext cx="2049462" cy="4937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1B65BC8-DE3F-420A-BECA-1D93CEAA3E6B}"/>
              </a:ext>
            </a:extLst>
          </p:cNvPr>
          <p:cNvGraphicFramePr>
            <a:graphicFrameLocks noChangeAspect="1"/>
          </p:cNvGraphicFramePr>
          <p:nvPr>
            <p:extLst>
              <p:ext uri="{D42A27DB-BD31-4B8C-83A1-F6EECF244321}">
                <p14:modId xmlns:p14="http://schemas.microsoft.com/office/powerpoint/2010/main" val="1854381204"/>
              </p:ext>
            </p:extLst>
          </p:nvPr>
        </p:nvGraphicFramePr>
        <p:xfrm>
          <a:off x="3547269" y="2844985"/>
          <a:ext cx="1374775" cy="741363"/>
        </p:xfrm>
        <a:graphic>
          <a:graphicData uri="http://schemas.openxmlformats.org/presentationml/2006/ole">
            <mc:AlternateContent xmlns:mc="http://schemas.openxmlformats.org/markup-compatibility/2006">
              <mc:Choice xmlns:v="urn:schemas-microsoft-com:vml" Requires="v">
                <p:oleObj name="Equation" r:id="rId9" imgW="774360" imgH="419040" progId="Equation.DSMT4">
                  <p:embed/>
                </p:oleObj>
              </mc:Choice>
              <mc:Fallback>
                <p:oleObj name="Equation" r:id="rId9" imgW="774360" imgH="419040" progId="Equation.DSMT4">
                  <p:embed/>
                  <p:pic>
                    <p:nvPicPr>
                      <p:cNvPr id="12" name="Object 11">
                        <a:extLst>
                          <a:ext uri="{FF2B5EF4-FFF2-40B4-BE49-F238E27FC236}">
                            <a16:creationId xmlns:a16="http://schemas.microsoft.com/office/drawing/2014/main" id="{722391E5-1742-4DD5-A848-B303082050DC}"/>
                          </a:ext>
                        </a:extLst>
                      </p:cNvPr>
                      <p:cNvPicPr/>
                      <p:nvPr/>
                    </p:nvPicPr>
                    <p:blipFill>
                      <a:blip r:embed="rId10"/>
                      <a:stretch>
                        <a:fillRect/>
                      </a:stretch>
                    </p:blipFill>
                    <p:spPr>
                      <a:xfrm>
                        <a:off x="3547269" y="2844985"/>
                        <a:ext cx="1374775" cy="7413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216178A-E8C1-437A-8AC1-8B13BB77B41A}"/>
              </a:ext>
            </a:extLst>
          </p:cNvPr>
          <p:cNvGraphicFramePr>
            <a:graphicFrameLocks noChangeAspect="1"/>
          </p:cNvGraphicFramePr>
          <p:nvPr>
            <p:extLst>
              <p:ext uri="{D42A27DB-BD31-4B8C-83A1-F6EECF244321}">
                <p14:modId xmlns:p14="http://schemas.microsoft.com/office/powerpoint/2010/main" val="2151697597"/>
              </p:ext>
            </p:extLst>
          </p:nvPr>
        </p:nvGraphicFramePr>
        <p:xfrm>
          <a:off x="3784599" y="5897792"/>
          <a:ext cx="1327150" cy="784225"/>
        </p:xfrm>
        <a:graphic>
          <a:graphicData uri="http://schemas.openxmlformats.org/presentationml/2006/ole">
            <mc:AlternateContent xmlns:mc="http://schemas.openxmlformats.org/markup-compatibility/2006">
              <mc:Choice xmlns:v="urn:schemas-microsoft-com:vml" Requires="v">
                <p:oleObj name="Equation" r:id="rId11" imgW="749160" imgH="444240" progId="Equation.DSMT4">
                  <p:embed/>
                </p:oleObj>
              </mc:Choice>
              <mc:Fallback>
                <p:oleObj name="Equation" r:id="rId11" imgW="749160" imgH="444240" progId="Equation.DSMT4">
                  <p:embed/>
                  <p:pic>
                    <p:nvPicPr>
                      <p:cNvPr id="10" name="Object 9">
                        <a:extLst>
                          <a:ext uri="{FF2B5EF4-FFF2-40B4-BE49-F238E27FC236}">
                            <a16:creationId xmlns:a16="http://schemas.microsoft.com/office/drawing/2014/main" id="{B99252D7-D4D5-4471-8E52-F17757BB4374}"/>
                          </a:ext>
                        </a:extLst>
                      </p:cNvPr>
                      <p:cNvPicPr/>
                      <p:nvPr/>
                    </p:nvPicPr>
                    <p:blipFill>
                      <a:blip r:embed="rId12"/>
                      <a:stretch>
                        <a:fillRect/>
                      </a:stretch>
                    </p:blipFill>
                    <p:spPr>
                      <a:xfrm>
                        <a:off x="3784599" y="5897792"/>
                        <a:ext cx="1327150" cy="784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9CD6FC5-5373-4DFB-99D0-084ECBEC89CF}"/>
              </a:ext>
            </a:extLst>
          </p:cNvPr>
          <p:cNvGraphicFramePr>
            <a:graphicFrameLocks noChangeAspect="1"/>
          </p:cNvGraphicFramePr>
          <p:nvPr>
            <p:extLst>
              <p:ext uri="{D42A27DB-BD31-4B8C-83A1-F6EECF244321}">
                <p14:modId xmlns:p14="http://schemas.microsoft.com/office/powerpoint/2010/main" val="3503223072"/>
              </p:ext>
            </p:extLst>
          </p:nvPr>
        </p:nvGraphicFramePr>
        <p:xfrm>
          <a:off x="3784599" y="4787107"/>
          <a:ext cx="900113" cy="693737"/>
        </p:xfrm>
        <a:graphic>
          <a:graphicData uri="http://schemas.openxmlformats.org/presentationml/2006/ole">
            <mc:AlternateContent xmlns:mc="http://schemas.openxmlformats.org/markup-compatibility/2006">
              <mc:Choice xmlns:v="urn:schemas-microsoft-com:vml" Requires="v">
                <p:oleObj name="Equation" r:id="rId13" imgW="507960" imgH="393480" progId="Equation.DSMT4">
                  <p:embed/>
                </p:oleObj>
              </mc:Choice>
              <mc:Fallback>
                <p:oleObj name="Equation" r:id="rId13" imgW="507960" imgH="393480" progId="Equation.DSMT4">
                  <p:embed/>
                  <p:pic>
                    <p:nvPicPr>
                      <p:cNvPr id="15" name="Object 14">
                        <a:extLst>
                          <a:ext uri="{FF2B5EF4-FFF2-40B4-BE49-F238E27FC236}">
                            <a16:creationId xmlns:a16="http://schemas.microsoft.com/office/drawing/2014/main" id="{C216178A-E8C1-437A-8AC1-8B13BB77B41A}"/>
                          </a:ext>
                        </a:extLst>
                      </p:cNvPr>
                      <p:cNvPicPr/>
                      <p:nvPr/>
                    </p:nvPicPr>
                    <p:blipFill>
                      <a:blip r:embed="rId14"/>
                      <a:stretch>
                        <a:fillRect/>
                      </a:stretch>
                    </p:blipFill>
                    <p:spPr>
                      <a:xfrm>
                        <a:off x="3784599" y="4787107"/>
                        <a:ext cx="900113" cy="693737"/>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E0038383-5A92-4CF8-80C5-4E1A420C79A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19819534"/>
      </p:ext>
    </p:extLst>
  </p:cSld>
  <p:clrMapOvr>
    <a:masterClrMapping/>
  </p:clrMapOvr>
  <mc:AlternateContent xmlns:mc="http://schemas.openxmlformats.org/markup-compatibility/2006" xmlns:p14="http://schemas.microsoft.com/office/powerpoint/2010/main">
    <mc:Choice Requires="p14">
      <p:transition spd="slow" p14:dur="2000" advTm="141710"/>
    </mc:Choice>
    <mc:Fallback xmlns="">
      <p:transition spd="slow" advTm="14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Adaptive Euler-</a:t>
            </a:r>
            <a:r>
              <a:rPr lang="en-US" dirty="0" err="1"/>
              <a:t>Heun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Issue:</a:t>
            </a:r>
          </a:p>
          <a:p>
            <a:pPr lvl="1"/>
            <a:r>
              <a:rPr lang="en-US" dirty="0"/>
              <a:t>If we are always aiming for the </a:t>
            </a:r>
            <a:r>
              <a:rPr lang="en-US" i="1" dirty="0"/>
              <a:t>ideal </a:t>
            </a:r>
            <a:r>
              <a:rPr lang="en-US" dirty="0"/>
              <a:t>step size,</a:t>
            </a:r>
            <a:br>
              <a:rPr lang="en-US" dirty="0"/>
            </a:br>
            <a:r>
              <a:rPr lang="en-US" dirty="0"/>
              <a:t>	 the next </a:t>
            </a:r>
            <a:r>
              <a:rPr lang="en-US" i="1" dirty="0"/>
              <a:t>ideal </a:t>
            </a:r>
            <a:r>
              <a:rPr lang="en-US" dirty="0"/>
              <a:t> step size may be slightly larger or smaller</a:t>
            </a:r>
          </a:p>
          <a:p>
            <a:pPr lvl="1"/>
            <a:r>
              <a:rPr lang="en-US" dirty="0"/>
              <a:t>If we use too large a step size, we will be forced to recalculate</a:t>
            </a:r>
          </a:p>
          <a:p>
            <a:pPr lvl="2"/>
            <a:r>
              <a:rPr lang="en-US" dirty="0"/>
              <a:t>Therefore, we will actually use </a:t>
            </a:r>
            <a:r>
              <a:rPr lang="en-US" dirty="0">
                <a:latin typeface="Times New Roman" panose="02020603050405020304" pitchFamily="18" charset="0"/>
              </a:rPr>
              <a:t>0.9</a:t>
            </a:r>
            <a:r>
              <a:rPr lang="en-US" i="1" dirty="0">
                <a:latin typeface="Times New Roman" panose="02020603050405020304" pitchFamily="18" charset="0"/>
              </a:rPr>
              <a:t>ah</a:t>
            </a:r>
            <a:endParaRPr lang="en-US" dirty="0">
              <a:latin typeface="Times New Roman" panose="02020603050405020304" pitchFamily="18" charset="0"/>
            </a:endParaRPr>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Euler-Heun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8" name="Audio 7">
            <a:hlinkClick r:id="" action="ppaction://media"/>
            <a:extLst>
              <a:ext uri="{FF2B5EF4-FFF2-40B4-BE49-F238E27FC236}">
                <a16:creationId xmlns:a16="http://schemas.microsoft.com/office/drawing/2014/main" id="{BCEB680C-438C-4302-9CDA-A5AF79E11F1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51173283"/>
      </p:ext>
    </p:extLst>
  </p:cSld>
  <p:clrMapOvr>
    <a:masterClrMapping/>
  </p:clrMapOvr>
  <mc:AlternateContent xmlns:mc="http://schemas.openxmlformats.org/markup-compatibility/2006" xmlns:p14="http://schemas.microsoft.com/office/powerpoint/2010/main">
    <mc:Choice Requires="p14">
      <p:transition spd="slow" p14:dur="2000" advTm="1373"/>
    </mc:Choice>
    <mc:Fallback xmlns="">
      <p:transition spd="slow" advTm="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implementation is straight-forward:</a:t>
            </a:r>
          </a:p>
          <a:p>
            <a:pPr marL="0" indent="0">
              <a:buNone/>
            </a:pPr>
            <a:r>
              <a:rPr lang="en-US" sz="1600" dirty="0">
                <a:latin typeface="Consolas" panose="020B0609020204030204" pitchFamily="49" charset="0"/>
              </a:rPr>
              <a:t>    do {</a:t>
            </a:r>
          </a:p>
          <a:p>
            <a:pPr marL="0" indent="0">
              <a:buNone/>
            </a:pPr>
            <a:r>
              <a:rPr lang="en-US" sz="1600" dirty="0">
                <a:solidFill>
                  <a:srgbClr val="00B0F0"/>
                </a:solidFill>
                <a:latin typeface="Consolas" panose="020B0609020204030204" pitchFamily="49" charset="0"/>
              </a:rPr>
              <a:t>        double s0{ </a:t>
            </a:r>
            <a:r>
              <a:rPr lang="en-US" sz="1600" dirty="0" err="1">
                <a:solidFill>
                  <a:srgbClr val="00B0F0"/>
                </a:solidFill>
                <a:latin typeface="Consolas" panose="020B0609020204030204" pitchFamily="49" charset="0"/>
              </a:rPr>
              <a:t>qdy.back</a:t>
            </a:r>
            <a:r>
              <a:rPr lang="en-US" sz="1600" dirty="0">
                <a:solidFill>
                  <a:srgbClr val="00B0F0"/>
                </a:solidFill>
                <a:latin typeface="Consolas" panose="020B0609020204030204" pitchFamily="49" charset="0"/>
              </a:rPr>
              <a:t>() };</a:t>
            </a:r>
          </a:p>
          <a:p>
            <a:pPr marL="0" indent="0">
              <a:buNone/>
            </a:pPr>
            <a:r>
              <a:rPr lang="en-US" sz="1600" dirty="0">
                <a:solidFill>
                  <a:srgbClr val="00B0F0"/>
                </a:solidFill>
                <a:latin typeface="Consolas" panose="020B0609020204030204" pitchFamily="49" charset="0"/>
              </a:rPr>
              <a:t>        double y{ </a:t>
            </a:r>
            <a:r>
              <a:rPr lang="en-US" sz="1600" dirty="0" err="1">
                <a:solidFill>
                  <a:srgbClr val="00B0F0"/>
                </a:solidFill>
                <a:latin typeface="Consolas" panose="020B0609020204030204" pitchFamily="49" charset="0"/>
              </a:rPr>
              <a:t>qy.back</a:t>
            </a:r>
            <a:r>
              <a:rPr lang="en-US" sz="1600" dirty="0">
                <a:solidFill>
                  <a:srgbClr val="00B0F0"/>
                </a:solidFill>
                <a:latin typeface="Consolas" panose="020B0609020204030204" pitchFamily="49" charset="0"/>
              </a:rPr>
              <a:t>() + h*s0 };</a:t>
            </a:r>
          </a:p>
          <a:p>
            <a:pPr marL="0" indent="0">
              <a:buNone/>
            </a:pPr>
            <a:r>
              <a:rPr lang="en-US" sz="1600" dirty="0">
                <a:solidFill>
                  <a:srgbClr val="00B0F0"/>
                </a:solidFill>
                <a:latin typeface="Consolas" panose="020B0609020204030204" pitchFamily="49" charset="0"/>
              </a:rPr>
              <a:t>        double s1{ f( </a:t>
            </a:r>
            <a:r>
              <a:rPr lang="en-US" sz="1600" dirty="0" err="1">
                <a:solidFill>
                  <a:srgbClr val="00B0F0"/>
                </a:solidFill>
                <a:latin typeface="Consolas" panose="020B0609020204030204" pitchFamily="49" charset="0"/>
              </a:rPr>
              <a:t>qt.back</a:t>
            </a:r>
            <a:r>
              <a:rPr lang="en-US" sz="1600" dirty="0">
                <a:solidFill>
                  <a:srgbClr val="00B0F0"/>
                </a:solidFill>
                <a:latin typeface="Consolas" panose="020B0609020204030204" pitchFamily="49" charset="0"/>
              </a:rPr>
              <a:t>() + h, y ) };</a:t>
            </a:r>
          </a:p>
          <a:p>
            <a:pPr marL="0" indent="0">
              <a:buNone/>
            </a:pPr>
            <a:r>
              <a:rPr lang="en-US" sz="1600" dirty="0">
                <a:solidFill>
                  <a:srgbClr val="00B0F0"/>
                </a:solidFill>
                <a:latin typeface="Consolas" panose="020B0609020204030204" pitchFamily="49" charset="0"/>
              </a:rPr>
              <a:t>        double z{ </a:t>
            </a:r>
            <a:r>
              <a:rPr lang="en-US" sz="1600" dirty="0" err="1">
                <a:solidFill>
                  <a:srgbClr val="00B0F0"/>
                </a:solidFill>
                <a:latin typeface="Consolas" panose="020B0609020204030204" pitchFamily="49" charset="0"/>
              </a:rPr>
              <a:t>qy.back</a:t>
            </a:r>
            <a:r>
              <a:rPr lang="en-US" sz="1600" dirty="0">
                <a:solidFill>
                  <a:srgbClr val="00B0F0"/>
                </a:solidFill>
                <a:latin typeface="Consolas" panose="020B0609020204030204" pitchFamily="49" charset="0"/>
              </a:rPr>
              <a:t>() + h*(s0 + s1)/2.0 };</a:t>
            </a:r>
          </a:p>
          <a:p>
            <a:pPr marL="0" indent="0">
              <a:buNone/>
            </a:pPr>
            <a:endParaRPr lang="en-US" sz="1600" dirty="0">
              <a:solidFill>
                <a:srgbClr val="00B0F0"/>
              </a:solidFill>
              <a:latin typeface="Consolas" panose="020B0609020204030204" pitchFamily="49" charset="0"/>
            </a:endParaRPr>
          </a:p>
          <a:p>
            <a:pPr marL="0" indent="0">
              <a:buNone/>
            </a:pPr>
            <a:r>
              <a:rPr lang="en-US" sz="1600" dirty="0">
                <a:solidFill>
                  <a:srgbClr val="00B0F0"/>
                </a:solidFill>
                <a:latin typeface="Consolas" panose="020B0609020204030204" pitchFamily="49" charset="0"/>
              </a:rPr>
              <a:t>        double a{ </a:t>
            </a:r>
            <a:r>
              <a:rPr lang="en-US" sz="1600" dirty="0" err="1">
                <a:solidFill>
                  <a:srgbClr val="00B0F0"/>
                </a:solidFill>
                <a:latin typeface="Consolas" panose="020B0609020204030204" pitchFamily="49" charset="0"/>
              </a:rPr>
              <a:t>eps_abs</a:t>
            </a:r>
            <a:r>
              <a:rPr lang="en-US" sz="1600" dirty="0">
                <a:solidFill>
                  <a:srgbClr val="00B0F0"/>
                </a:solidFill>
                <a:latin typeface="Consolas" panose="020B0609020204030204" pitchFamily="49" charset="0"/>
              </a:rPr>
              <a:t>*h/(2.0*std::abs( z - y ))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if ( (a &gt; 1.0) || (h == </a:t>
            </a:r>
            <a:r>
              <a:rPr lang="en-US" sz="1600" dirty="0" err="1">
                <a:latin typeface="Consolas" panose="020B0609020204030204" pitchFamily="49" charset="0"/>
              </a:rPr>
              <a:t>h_rng.first</a:t>
            </a:r>
            <a:r>
              <a:rPr lang="en-US" sz="1600" dirty="0">
                <a:latin typeface="Consolas" panose="020B0609020204030204" pitchFamily="49" charset="0"/>
              </a:rPr>
              <a:t>) ) {</a:t>
            </a:r>
          </a:p>
          <a:p>
            <a:pPr marL="0" indent="0">
              <a:buNone/>
            </a:pPr>
            <a:r>
              <a:rPr lang="en-US" sz="1600" dirty="0">
                <a:latin typeface="Consolas" panose="020B0609020204030204" pitchFamily="49" charset="0"/>
              </a:rPr>
              <a:t>             </a:t>
            </a:r>
            <a:r>
              <a:rPr lang="en-US" sz="1600" dirty="0" err="1">
                <a:latin typeface="Consolas" panose="020B0609020204030204" pitchFamily="49" charset="0"/>
              </a:rPr>
              <a:t>qt.push</a:t>
            </a:r>
            <a:r>
              <a:rPr lang="en-US" sz="1600" dirty="0">
                <a:latin typeface="Consolas" panose="020B0609020204030204" pitchFamily="49" charset="0"/>
              </a:rPr>
              <a:t>( </a:t>
            </a:r>
            <a:r>
              <a:rPr lang="en-US" sz="1600" dirty="0" err="1">
                <a:latin typeface="Consolas" panose="020B0609020204030204" pitchFamily="49" charset="0"/>
              </a:rPr>
              <a:t>qt.back</a:t>
            </a:r>
            <a:r>
              <a:rPr lang="en-US" sz="1600" dirty="0">
                <a:latin typeface="Consolas" panose="020B0609020204030204" pitchFamily="49" charset="0"/>
              </a:rPr>
              <a:t>() + h );</a:t>
            </a:r>
          </a:p>
          <a:p>
            <a:pPr marL="0" indent="0">
              <a:buNone/>
            </a:pPr>
            <a:r>
              <a:rPr lang="en-US" sz="1600" dirty="0">
                <a:latin typeface="Consolas" panose="020B0609020204030204" pitchFamily="49" charset="0"/>
              </a:rPr>
              <a:t>             </a:t>
            </a:r>
            <a:r>
              <a:rPr lang="en-US" sz="1600" dirty="0" err="1">
                <a:latin typeface="Consolas" panose="020B0609020204030204" pitchFamily="49" charset="0"/>
              </a:rPr>
              <a:t>qy.push</a:t>
            </a:r>
            <a:r>
              <a:rPr lang="en-US" sz="1600" dirty="0">
                <a:latin typeface="Consolas" panose="020B0609020204030204" pitchFamily="49" charset="0"/>
              </a:rPr>
              <a:t>( z );</a:t>
            </a:r>
          </a:p>
          <a:p>
            <a:pPr marL="0" indent="0">
              <a:buNone/>
            </a:pPr>
            <a:r>
              <a:rPr lang="en-US" sz="1600" dirty="0">
                <a:latin typeface="Consolas" panose="020B0609020204030204" pitchFamily="49" charset="0"/>
              </a:rPr>
              <a:t>            </a:t>
            </a:r>
            <a:r>
              <a:rPr lang="en-US" sz="1600" dirty="0" err="1">
                <a:latin typeface="Consolas" panose="020B0609020204030204" pitchFamily="49" charset="0"/>
              </a:rPr>
              <a:t>qdy.push</a:t>
            </a:r>
            <a:r>
              <a:rPr lang="en-US" sz="1600" dirty="0">
                <a:latin typeface="Consolas" panose="020B0609020204030204" pitchFamily="49" charset="0"/>
              </a:rPr>
              <a:t>( f( </a:t>
            </a:r>
            <a:r>
              <a:rPr lang="en-US" sz="1600" dirty="0" err="1">
                <a:latin typeface="Consolas" panose="020B0609020204030204" pitchFamily="49" charset="0"/>
              </a:rPr>
              <a:t>qt.back</a:t>
            </a:r>
            <a:r>
              <a:rPr lang="en-US" sz="1600" dirty="0">
                <a:latin typeface="Consolas" panose="020B0609020204030204" pitchFamily="49" charset="0"/>
              </a:rPr>
              <a:t>(), z ) );</a:t>
            </a:r>
          </a:p>
          <a:p>
            <a:pPr marL="0" indent="0">
              <a:buNone/>
            </a:pPr>
            <a:r>
              <a:rPr lang="en-US" sz="1600" dirty="0">
                <a:latin typeface="Consolas" panose="020B0609020204030204" pitchFamily="49" charset="0"/>
              </a:rPr>
              <a:t>            found = true;</a:t>
            </a:r>
          </a:p>
          <a:p>
            <a:pPr marL="0" indent="0">
              <a:buNone/>
            </a:pPr>
            <a:r>
              <a:rPr lang="en-US" sz="1600" dirty="0">
                <a:latin typeface="Consolas" panose="020B0609020204030204" pitchFamily="49" charset="0"/>
              </a:rPr>
              <a:t>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a *= 0.9;</a:t>
            </a:r>
            <a:endParaRPr lang="en-US" sz="1600"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Adaptive Euler-Heun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a:extLst>
              <a:ext uri="{FF2B5EF4-FFF2-40B4-BE49-F238E27FC236}">
                <a16:creationId xmlns:a16="http://schemas.microsoft.com/office/drawing/2014/main" id="{70F08233-03D0-4DFD-9301-3A2C01568F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71714588"/>
      </p:ext>
    </p:extLst>
  </p:cSld>
  <p:clrMapOvr>
    <a:masterClrMapping/>
  </p:clrMapOvr>
  <mc:AlternateContent xmlns:mc="http://schemas.openxmlformats.org/markup-compatibility/2006" xmlns:p14="http://schemas.microsoft.com/office/powerpoint/2010/main">
    <mc:Choice Requires="p14">
      <p:transition spd="slow" p14:dur="2000" advTm="119955"/>
    </mc:Choice>
    <mc:Fallback xmlns="">
      <p:transition spd="slow" advTm="11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099E-883B-4A8F-B3B3-7A73F8224CF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1EFE58A-E5E1-4DFF-90BE-3A5558860EB5}"/>
              </a:ext>
            </a:extLst>
          </p:cNvPr>
          <p:cNvSpPr>
            <a:spLocks noGrp="1"/>
          </p:cNvSpPr>
          <p:nvPr>
            <p:ph idx="1"/>
          </p:nvPr>
        </p:nvSpPr>
        <p:spPr/>
        <p:txBody>
          <a:bodyPr/>
          <a:lstStyle/>
          <a:p>
            <a:r>
              <a:rPr lang="en-US" dirty="0"/>
              <a:t>Suppose we have </a:t>
            </a:r>
          </a:p>
          <a:p>
            <a:endParaRPr lang="en-US" dirty="0"/>
          </a:p>
          <a:p>
            <a:pPr lvl="1"/>
            <a:r>
              <a:rPr lang="en-US" dirty="0"/>
              <a:t>With </a:t>
            </a:r>
            <a:r>
              <a:rPr lang="en-US" i="1" dirty="0" err="1">
                <a:latin typeface="Times New Roman" panose="02020603050405020304" pitchFamily="18" charset="0"/>
              </a:rPr>
              <a:t>h</a:t>
            </a:r>
            <a:r>
              <a:rPr lang="en-US" baseline="-25000" dirty="0" err="1">
                <a:latin typeface="Times New Roman" panose="02020603050405020304" pitchFamily="18" charset="0"/>
              </a:rPr>
              <a:t>min</a:t>
            </a:r>
            <a:r>
              <a:rPr lang="en-US" dirty="0">
                <a:latin typeface="Times New Roman" panose="02020603050405020304" pitchFamily="18" charset="0"/>
              </a:rPr>
              <a:t> = 0.01</a:t>
            </a:r>
            <a:r>
              <a:rPr lang="en-US" dirty="0"/>
              <a:t> , </a:t>
            </a:r>
            <a:r>
              <a:rPr lang="en-US" i="1" dirty="0" err="1">
                <a:latin typeface="Times New Roman" panose="02020603050405020304" pitchFamily="18" charset="0"/>
              </a:rPr>
              <a:t>h</a:t>
            </a:r>
            <a:r>
              <a:rPr lang="en-US" baseline="-25000" dirty="0" err="1">
                <a:latin typeface="Times New Roman" panose="02020603050405020304" pitchFamily="18" charset="0"/>
              </a:rPr>
              <a:t>max</a:t>
            </a:r>
            <a:r>
              <a:rPr lang="en-US" dirty="0">
                <a:latin typeface="Times New Roman" panose="02020603050405020304" pitchFamily="18" charset="0"/>
              </a:rPr>
              <a:t> = 1</a:t>
            </a:r>
            <a:r>
              <a:rPr lang="en-US" dirty="0"/>
              <a:t> and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 = 0.1</a:t>
            </a:r>
            <a:r>
              <a:rPr lang="en-US" dirty="0"/>
              <a:t>, we have</a:t>
            </a:r>
          </a:p>
        </p:txBody>
      </p:sp>
      <p:sp>
        <p:nvSpPr>
          <p:cNvPr id="4" name="Footer Placeholder 3">
            <a:extLst>
              <a:ext uri="{FF2B5EF4-FFF2-40B4-BE49-F238E27FC236}">
                <a16:creationId xmlns:a16="http://schemas.microsoft.com/office/drawing/2014/main" id="{8A82BAFA-CD27-4F21-BD68-8C767D36D168}"/>
              </a:ext>
            </a:extLst>
          </p:cNvPr>
          <p:cNvSpPr>
            <a:spLocks noGrp="1"/>
          </p:cNvSpPr>
          <p:nvPr>
            <p:ph type="ftr" sz="quarter" idx="11"/>
          </p:nvPr>
        </p:nvSpPr>
        <p:spPr/>
        <p:txBody>
          <a:bodyPr/>
          <a:lstStyle/>
          <a:p>
            <a:r>
              <a:rPr lang="en-US"/>
              <a:t>Adaptive Euler-Heun method</a:t>
            </a:r>
            <a:endParaRPr lang="en-CA" dirty="0"/>
          </a:p>
        </p:txBody>
      </p:sp>
      <p:sp>
        <p:nvSpPr>
          <p:cNvPr id="5" name="Slide Number Placeholder 4">
            <a:extLst>
              <a:ext uri="{FF2B5EF4-FFF2-40B4-BE49-F238E27FC236}">
                <a16:creationId xmlns:a16="http://schemas.microsoft.com/office/drawing/2014/main" id="{B1516FE5-1137-458A-AAF1-912D75992267}"/>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7" name="Picture 6">
            <a:extLst>
              <a:ext uri="{FF2B5EF4-FFF2-40B4-BE49-F238E27FC236}">
                <a16:creationId xmlns:a16="http://schemas.microsoft.com/office/drawing/2014/main" id="{70372334-B50D-43D2-803B-F8B5FA1CC9D2}"/>
              </a:ext>
            </a:extLst>
          </p:cNvPr>
          <p:cNvPicPr>
            <a:picLocks noChangeAspect="1"/>
          </p:cNvPicPr>
          <p:nvPr/>
        </p:nvPicPr>
        <p:blipFill>
          <a:blip r:embed="rId5"/>
          <a:stretch>
            <a:fillRect/>
          </a:stretch>
        </p:blipFill>
        <p:spPr>
          <a:xfrm>
            <a:off x="1684020" y="3863181"/>
            <a:ext cx="5775960" cy="2598420"/>
          </a:xfrm>
          <a:prstGeom prst="rect">
            <a:avLst/>
          </a:prstGeom>
        </p:spPr>
      </p:pic>
      <p:graphicFrame>
        <p:nvGraphicFramePr>
          <p:cNvPr id="8" name="Object 7">
            <a:extLst>
              <a:ext uri="{FF2B5EF4-FFF2-40B4-BE49-F238E27FC236}">
                <a16:creationId xmlns:a16="http://schemas.microsoft.com/office/drawing/2014/main" id="{22936F45-6A75-49A0-98AE-6DE1A766C4E8}"/>
              </a:ext>
            </a:extLst>
          </p:cNvPr>
          <p:cNvGraphicFramePr>
            <a:graphicFrameLocks noChangeAspect="1"/>
          </p:cNvGraphicFramePr>
          <p:nvPr>
            <p:extLst>
              <p:ext uri="{D42A27DB-BD31-4B8C-83A1-F6EECF244321}">
                <p14:modId xmlns:p14="http://schemas.microsoft.com/office/powerpoint/2010/main" val="2998070003"/>
              </p:ext>
            </p:extLst>
          </p:nvPr>
        </p:nvGraphicFramePr>
        <p:xfrm>
          <a:off x="2986088" y="1568654"/>
          <a:ext cx="3425825" cy="946150"/>
        </p:xfrm>
        <a:graphic>
          <a:graphicData uri="http://schemas.openxmlformats.org/presentationml/2006/ole">
            <mc:AlternateContent xmlns:mc="http://schemas.openxmlformats.org/markup-compatibility/2006">
              <mc:Choice xmlns:v="urn:schemas-microsoft-com:vml" Requires="v">
                <p:oleObj name="Equation" r:id="rId6" imgW="1930320" imgH="533160" progId="Equation.DSMT4">
                  <p:embed/>
                </p:oleObj>
              </mc:Choice>
              <mc:Fallback>
                <p:oleObj name="Equation" r:id="rId6" imgW="1930320" imgH="533160" progId="Equation.DSMT4">
                  <p:embed/>
                  <p:pic>
                    <p:nvPicPr>
                      <p:cNvPr id="12" name="Object 11">
                        <a:extLst>
                          <a:ext uri="{FF2B5EF4-FFF2-40B4-BE49-F238E27FC236}">
                            <a16:creationId xmlns:a16="http://schemas.microsoft.com/office/drawing/2014/main" id="{722391E5-1742-4DD5-A848-B303082050DC}"/>
                          </a:ext>
                        </a:extLst>
                      </p:cNvPr>
                      <p:cNvPicPr/>
                      <p:nvPr/>
                    </p:nvPicPr>
                    <p:blipFill>
                      <a:blip r:embed="rId7"/>
                      <a:stretch>
                        <a:fillRect/>
                      </a:stretch>
                    </p:blipFill>
                    <p:spPr>
                      <a:xfrm>
                        <a:off x="2986088" y="1568654"/>
                        <a:ext cx="3425825" cy="9461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EE3AD118-A5EA-4023-B4BF-3F82D966146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0744324"/>
      </p:ext>
    </p:extLst>
  </p:cSld>
  <p:clrMapOvr>
    <a:masterClrMapping/>
  </p:clrMapOvr>
  <mc:AlternateContent xmlns:mc="http://schemas.openxmlformats.org/markup-compatibility/2006" xmlns:p14="http://schemas.microsoft.com/office/powerpoint/2010/main">
    <mc:Choice Requires="p14">
      <p:transition spd="slow" p14:dur="2000" advTm="97689"/>
    </mc:Choice>
    <mc:Fallback xmlns="">
      <p:transition spd="slow" advTm="9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099E-883B-4A8F-B3B3-7A73F8224CF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1EFE58A-E5E1-4DFF-90BE-3A5558860EB5}"/>
              </a:ext>
            </a:extLst>
          </p:cNvPr>
          <p:cNvSpPr>
            <a:spLocks noGrp="1"/>
          </p:cNvSpPr>
          <p:nvPr>
            <p:ph idx="1"/>
          </p:nvPr>
        </p:nvSpPr>
        <p:spPr/>
        <p:txBody>
          <a:bodyPr/>
          <a:lstStyle/>
          <a:p>
            <a:r>
              <a:rPr lang="en-US" dirty="0"/>
              <a:t>Suppose we have </a:t>
            </a:r>
          </a:p>
          <a:p>
            <a:endParaRPr lang="en-US" dirty="0"/>
          </a:p>
          <a:p>
            <a:pPr lvl="1"/>
            <a:endParaRPr lang="en-US" dirty="0"/>
          </a:p>
          <a:p>
            <a:pPr lvl="1"/>
            <a:r>
              <a:rPr lang="en-US" dirty="0"/>
              <a:t>With </a:t>
            </a:r>
            <a:r>
              <a:rPr lang="en-US" i="1" dirty="0" err="1">
                <a:latin typeface="Times New Roman" panose="02020603050405020304" pitchFamily="18" charset="0"/>
              </a:rPr>
              <a:t>h</a:t>
            </a:r>
            <a:r>
              <a:rPr lang="en-US" baseline="-25000" dirty="0" err="1">
                <a:latin typeface="Times New Roman" panose="02020603050405020304" pitchFamily="18" charset="0"/>
              </a:rPr>
              <a:t>min</a:t>
            </a:r>
            <a:r>
              <a:rPr lang="en-US" dirty="0">
                <a:latin typeface="Times New Roman" panose="02020603050405020304" pitchFamily="18" charset="0"/>
              </a:rPr>
              <a:t> = 0.01</a:t>
            </a:r>
            <a:r>
              <a:rPr lang="en-US" dirty="0"/>
              <a:t> , </a:t>
            </a:r>
            <a:r>
              <a:rPr lang="en-US" i="1" dirty="0" err="1">
                <a:latin typeface="Times New Roman" panose="02020603050405020304" pitchFamily="18" charset="0"/>
              </a:rPr>
              <a:t>h</a:t>
            </a:r>
            <a:r>
              <a:rPr lang="en-US" baseline="-25000" dirty="0" err="1">
                <a:latin typeface="Times New Roman" panose="02020603050405020304" pitchFamily="18" charset="0"/>
              </a:rPr>
              <a:t>max</a:t>
            </a:r>
            <a:r>
              <a:rPr lang="en-US" dirty="0">
                <a:latin typeface="Times New Roman" panose="02020603050405020304" pitchFamily="18" charset="0"/>
              </a:rPr>
              <a:t> = 1</a:t>
            </a:r>
            <a:r>
              <a:rPr lang="en-US" dirty="0"/>
              <a:t> and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 = 0.1</a:t>
            </a:r>
            <a:r>
              <a:rPr lang="en-US" dirty="0"/>
              <a:t>, we have</a:t>
            </a:r>
          </a:p>
        </p:txBody>
      </p:sp>
      <p:sp>
        <p:nvSpPr>
          <p:cNvPr id="4" name="Footer Placeholder 3">
            <a:extLst>
              <a:ext uri="{FF2B5EF4-FFF2-40B4-BE49-F238E27FC236}">
                <a16:creationId xmlns:a16="http://schemas.microsoft.com/office/drawing/2014/main" id="{8A82BAFA-CD27-4F21-BD68-8C767D36D168}"/>
              </a:ext>
            </a:extLst>
          </p:cNvPr>
          <p:cNvSpPr>
            <a:spLocks noGrp="1"/>
          </p:cNvSpPr>
          <p:nvPr>
            <p:ph type="ftr" sz="quarter" idx="11"/>
          </p:nvPr>
        </p:nvSpPr>
        <p:spPr/>
        <p:txBody>
          <a:bodyPr/>
          <a:lstStyle/>
          <a:p>
            <a:r>
              <a:rPr lang="en-US"/>
              <a:t>Adaptive Euler-Heun method</a:t>
            </a:r>
            <a:endParaRPr lang="en-CA" dirty="0"/>
          </a:p>
        </p:txBody>
      </p:sp>
      <p:sp>
        <p:nvSpPr>
          <p:cNvPr id="5" name="Slide Number Placeholder 4">
            <a:extLst>
              <a:ext uri="{FF2B5EF4-FFF2-40B4-BE49-F238E27FC236}">
                <a16:creationId xmlns:a16="http://schemas.microsoft.com/office/drawing/2014/main" id="{B1516FE5-1137-458A-AAF1-912D75992267}"/>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a:extLst>
              <a:ext uri="{FF2B5EF4-FFF2-40B4-BE49-F238E27FC236}">
                <a16:creationId xmlns:a16="http://schemas.microsoft.com/office/drawing/2014/main" id="{22936F45-6A75-49A0-98AE-6DE1A766C4E8}"/>
              </a:ext>
            </a:extLst>
          </p:cNvPr>
          <p:cNvGraphicFramePr>
            <a:graphicFrameLocks noChangeAspect="1"/>
          </p:cNvGraphicFramePr>
          <p:nvPr>
            <p:extLst>
              <p:ext uri="{D42A27DB-BD31-4B8C-83A1-F6EECF244321}">
                <p14:modId xmlns:p14="http://schemas.microsoft.com/office/powerpoint/2010/main" val="1659808834"/>
              </p:ext>
            </p:extLst>
          </p:nvPr>
        </p:nvGraphicFramePr>
        <p:xfrm>
          <a:off x="2999315" y="1425179"/>
          <a:ext cx="4259262" cy="1306512"/>
        </p:xfrm>
        <a:graphic>
          <a:graphicData uri="http://schemas.openxmlformats.org/presentationml/2006/ole">
            <mc:AlternateContent xmlns:mc="http://schemas.openxmlformats.org/markup-compatibility/2006">
              <mc:Choice xmlns:v="urn:schemas-microsoft-com:vml" Requires="v">
                <p:oleObj name="Equation" r:id="rId5" imgW="2400120" imgH="736560" progId="Equation.DSMT4">
                  <p:embed/>
                </p:oleObj>
              </mc:Choice>
              <mc:Fallback>
                <p:oleObj name="Equation" r:id="rId5" imgW="2400120" imgH="736560" progId="Equation.DSMT4">
                  <p:embed/>
                  <p:pic>
                    <p:nvPicPr>
                      <p:cNvPr id="8" name="Object 7">
                        <a:extLst>
                          <a:ext uri="{FF2B5EF4-FFF2-40B4-BE49-F238E27FC236}">
                            <a16:creationId xmlns:a16="http://schemas.microsoft.com/office/drawing/2014/main" id="{22936F45-6A75-49A0-98AE-6DE1A766C4E8}"/>
                          </a:ext>
                        </a:extLst>
                      </p:cNvPr>
                      <p:cNvPicPr/>
                      <p:nvPr/>
                    </p:nvPicPr>
                    <p:blipFill>
                      <a:blip r:embed="rId6"/>
                      <a:stretch>
                        <a:fillRect/>
                      </a:stretch>
                    </p:blipFill>
                    <p:spPr>
                      <a:xfrm>
                        <a:off x="2999315" y="1425179"/>
                        <a:ext cx="4259262" cy="1306512"/>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19025E51-BCD3-4495-AED4-15391107C9BB}"/>
              </a:ext>
            </a:extLst>
          </p:cNvPr>
          <p:cNvPicPr>
            <a:picLocks noChangeAspect="1"/>
          </p:cNvPicPr>
          <p:nvPr/>
        </p:nvPicPr>
        <p:blipFill>
          <a:blip r:embed="rId7"/>
          <a:stretch>
            <a:fillRect/>
          </a:stretch>
        </p:blipFill>
        <p:spPr>
          <a:xfrm>
            <a:off x="1722120" y="3962162"/>
            <a:ext cx="5699760" cy="2065020"/>
          </a:xfrm>
          <a:prstGeom prst="rect">
            <a:avLst/>
          </a:prstGeom>
        </p:spPr>
      </p:pic>
      <p:pic>
        <p:nvPicPr>
          <p:cNvPr id="15" name="Audio 14">
            <a:hlinkClick r:id="" action="ppaction://media"/>
            <a:extLst>
              <a:ext uri="{FF2B5EF4-FFF2-40B4-BE49-F238E27FC236}">
                <a16:creationId xmlns:a16="http://schemas.microsoft.com/office/drawing/2014/main" id="{0F89A10E-7861-42E9-9432-4E40EBE945D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4038640"/>
      </p:ext>
    </p:extLst>
  </p:cSld>
  <p:clrMapOvr>
    <a:masterClrMapping/>
  </p:clrMapOvr>
  <mc:AlternateContent xmlns:mc="http://schemas.openxmlformats.org/markup-compatibility/2006" xmlns:p14="http://schemas.microsoft.com/office/powerpoint/2010/main">
    <mc:Choice Requires="p14">
      <p:transition spd="slow" p14:dur="2000" advTm="159077"/>
    </mc:Choice>
    <mc:Fallback xmlns="">
      <p:transition spd="slow" advTm="15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adaptive Euler-</a:t>
            </a:r>
            <a:r>
              <a:rPr lang="en-US" dirty="0" err="1"/>
              <a:t>Heun</a:t>
            </a:r>
            <a:r>
              <a:rPr lang="en-US" dirty="0"/>
              <a:t> method</a:t>
            </a:r>
          </a:p>
          <a:p>
            <a:pPr lvl="1"/>
            <a:r>
              <a:rPr lang="en-US" dirty="0"/>
              <a:t>Are aware of the derivation</a:t>
            </a:r>
          </a:p>
          <a:p>
            <a:pPr lvl="1"/>
            <a:r>
              <a:rPr lang="en-US" dirty="0"/>
              <a:t>Have seen the implementation</a:t>
            </a:r>
          </a:p>
          <a:p>
            <a:pPr lvl="1"/>
            <a:r>
              <a:rPr lang="en-US" dirty="0"/>
              <a:t>Have seen two examples</a:t>
            </a:r>
          </a:p>
        </p:txBody>
      </p:sp>
      <p:sp>
        <p:nvSpPr>
          <p:cNvPr id="4" name="Footer Placeholder 3"/>
          <p:cNvSpPr>
            <a:spLocks noGrp="1"/>
          </p:cNvSpPr>
          <p:nvPr>
            <p:ph type="ftr" sz="quarter" idx="11"/>
          </p:nvPr>
        </p:nvSpPr>
        <p:spPr/>
        <p:txBody>
          <a:bodyPr/>
          <a:lstStyle/>
          <a:p>
            <a:r>
              <a:rPr lang="en-US"/>
              <a:t>Adaptive Euler-Heun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8" name="Audio 7">
            <a:hlinkClick r:id="" action="ppaction://media"/>
            <a:extLst>
              <a:ext uri="{FF2B5EF4-FFF2-40B4-BE49-F238E27FC236}">
                <a16:creationId xmlns:a16="http://schemas.microsoft.com/office/drawing/2014/main" id="{9F3163E4-E0FB-42F2-8C8A-D601A2003BE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6348378"/>
      </p:ext>
    </p:extLst>
  </p:cSld>
  <p:clrMapOvr>
    <a:masterClrMapping/>
  </p:clrMapOvr>
  <mc:AlternateContent xmlns:mc="http://schemas.openxmlformats.org/markup-compatibility/2006" xmlns:p14="http://schemas.microsoft.com/office/powerpoint/2010/main">
    <mc:Choice Requires="p14">
      <p:transition spd="slow" p14:dur="2000" advTm="54107"/>
    </mc:Choice>
    <mc:Fallback xmlns="">
      <p:transition spd="slow" advTm="5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8|19.4"/>
</p:tagLst>
</file>

<file path=ppt/tags/tag2.xml><?xml version="1.0" encoding="utf-8"?>
<p:tagLst xmlns:a="http://schemas.openxmlformats.org/drawingml/2006/main" xmlns:r="http://schemas.openxmlformats.org/officeDocument/2006/relationships" xmlns:p="http://schemas.openxmlformats.org/presentationml/2006/main">
  <p:tag name="TIMING" val="|23.2|12.3|35.7|19.4"/>
</p:tagLst>
</file>

<file path=ppt/tags/tag3.xml><?xml version="1.0" encoding="utf-8"?>
<p:tagLst xmlns:a="http://schemas.openxmlformats.org/drawingml/2006/main" xmlns:r="http://schemas.openxmlformats.org/officeDocument/2006/relationships" xmlns:p="http://schemas.openxmlformats.org/presentationml/2006/main">
  <p:tag name="TIMING" val="|28.2|20.1"/>
</p:tagLst>
</file>

<file path=ppt/tags/tag4.xml><?xml version="1.0" encoding="utf-8"?>
<p:tagLst xmlns:a="http://schemas.openxmlformats.org/drawingml/2006/main" xmlns:r="http://schemas.openxmlformats.org/officeDocument/2006/relationships" xmlns:p="http://schemas.openxmlformats.org/presentationml/2006/main">
  <p:tag name="TIMING" val="|6.3|27.4|29.6"/>
</p:tagLst>
</file>

<file path=ppt/tags/tag5.xml><?xml version="1.0" encoding="utf-8"?>
<p:tagLst xmlns:a="http://schemas.openxmlformats.org/drawingml/2006/main" xmlns:r="http://schemas.openxmlformats.org/officeDocument/2006/relationships" xmlns:p="http://schemas.openxmlformats.org/presentationml/2006/main">
  <p:tag name="TIMING" val="|8.2|22.2"/>
</p:tagLst>
</file>

<file path=ppt/tags/tag6.xml><?xml version="1.0" encoding="utf-8"?>
<p:tagLst xmlns:a="http://schemas.openxmlformats.org/drawingml/2006/main" xmlns:r="http://schemas.openxmlformats.org/officeDocument/2006/relationships" xmlns:p="http://schemas.openxmlformats.org/presentationml/2006/main">
  <p:tag name="TIMING" val="|33.2|7"/>
</p:tagLst>
</file>

<file path=ppt/tags/tag7.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102547</TotalTime>
  <Words>691</Words>
  <Application>Microsoft Office PowerPoint</Application>
  <PresentationFormat>On-screen Show (4:3)</PresentationFormat>
  <Paragraphs>112</Paragraphs>
  <Slides>13</Slides>
  <Notes>0</Notes>
  <HiddenSlides>0</HiddenSlides>
  <MMClips>13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25"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Equation</vt:lpstr>
      <vt:lpstr>The adaptive Euler-Heun method</vt:lpstr>
      <vt:lpstr>Introduction</vt:lpstr>
      <vt:lpstr>Adaptive Euler-Heun</vt:lpstr>
      <vt:lpstr>Adaptive Euler-Heun</vt:lpstr>
      <vt:lpstr>Adaptive Euler-Heun</vt:lpstr>
      <vt:lpstr>Implementation</vt:lpstr>
      <vt:lpstr>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1752</cp:revision>
  <dcterms:created xsi:type="dcterms:W3CDTF">2020-04-30T19:27:29Z</dcterms:created>
  <dcterms:modified xsi:type="dcterms:W3CDTF">2021-03-15T14:16:24Z</dcterms:modified>
</cp:coreProperties>
</file>